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9" r:id="rId3"/>
    <p:sldId id="268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E782A-5C6D-4583-8C25-DB37AE668BB1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B7FB0-CBA1-4587-BC1C-C81696FCB6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77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Students read notes first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7FB0-CBA1-4587-BC1C-C81696FCB6F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43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Change example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7FB0-CBA1-4587-BC1C-C81696FCB6F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19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98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17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78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47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9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299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05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7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5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30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25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ABB3-7411-404F-9B1F-F80FB583F7B5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4497-1360-4F76-A16D-98C7A88CF6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22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b9OZsDECZ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V.O.D Blood Pressure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Journal Reflection: 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www.youtube.com/watch?v=Ab9OZsDECZw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What is systolic blood pressure? What is diastolic pressure? What are some extrinsic factors that influence blood pressure?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899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2705100" y="3390900"/>
            <a:ext cx="6858000" cy="76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685800"/>
            <a:ext cx="91440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1"/>
            <a:ext cx="4648200" cy="646113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ple Casual"/>
                <a:cs typeface="Apple Casual"/>
              </a:rPr>
              <a:t>Control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0" y="1"/>
            <a:ext cx="4648200" cy="646113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pple Casual"/>
                <a:cs typeface="Apple Casual"/>
              </a:rPr>
              <a:t>Experimental Group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0" y="838201"/>
            <a:ext cx="44958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100" dirty="0">
                <a:solidFill>
                  <a:srgbClr val="801A74"/>
                </a:solidFill>
              </a:rPr>
              <a:t>What is the control group in this experiment?  </a:t>
            </a:r>
          </a:p>
          <a:p>
            <a:pPr algn="ctr" eaLnBrk="1" hangingPunct="1"/>
            <a:r>
              <a:rPr lang="en-US" sz="3100" dirty="0">
                <a:solidFill>
                  <a:srgbClr val="801A74"/>
                </a:solidFill>
              </a:rPr>
              <a:t>The control group consists of the 25 plants that are receiving plain water.   </a:t>
            </a:r>
          </a:p>
          <a:p>
            <a:pPr algn="ctr" eaLnBrk="1" hangingPunct="1"/>
            <a:endParaRPr lang="en-US" sz="3100" dirty="0">
              <a:solidFill>
                <a:srgbClr val="801A74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48400" y="3276601"/>
            <a:ext cx="44196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/>
              <a:t>What is the experimental group in this experiment?</a:t>
            </a:r>
          </a:p>
          <a:p>
            <a:pPr algn="ctr" eaLnBrk="1" hangingPunct="1"/>
            <a:r>
              <a:rPr lang="en-US" sz="2900"/>
              <a:t>The experimental group consists of the 75 plants that are receiving various concentrations of fertilizer.</a:t>
            </a:r>
          </a:p>
          <a:p>
            <a:pPr algn="ctr" eaLnBrk="1" hangingPunct="1"/>
            <a:endParaRPr lang="en-US" sz="2900"/>
          </a:p>
        </p:txBody>
      </p:sp>
      <p:pic>
        <p:nvPicPr>
          <p:cNvPr id="20487" name="Picture 11" descr="jpg_flow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0"/>
            <a:ext cx="3048000" cy="2286000"/>
          </a:xfrm>
          <a:prstGeom prst="rect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12" descr="jpg_flow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838200"/>
            <a:ext cx="3048000" cy="2286000"/>
          </a:xfrm>
          <a:prstGeom prst="rect">
            <a:avLst/>
          </a:prstGeom>
          <a:noFill/>
          <a:ln w="28575" cmpd="sng">
            <a:solidFill>
              <a:srgbClr val="696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36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"/>
            <a:ext cx="8839200" cy="1154162"/>
          </a:xfrm>
          <a:prstGeom prst="rect">
            <a:avLst/>
          </a:prstGeom>
          <a:ln>
            <a:solidFill>
              <a:srgbClr val="CCFFCC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300" dirty="0">
                <a:solidFill>
                  <a:srgbClr val="FFF62D"/>
                </a:solidFill>
                <a:latin typeface="Charcoal CY"/>
                <a:cs typeface="Charcoal CY"/>
              </a:rPr>
              <a:t>In a “controlled experiment”, all variables must be kept constant (controls) except the one variable that is being changed (manipulated)</a:t>
            </a:r>
          </a:p>
        </p:txBody>
      </p:sp>
      <p:pic>
        <p:nvPicPr>
          <p:cNvPr id="21506" name="Picture 6" descr="MC900216690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47800"/>
            <a:ext cx="27908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0" y="1371601"/>
            <a:ext cx="5943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100" dirty="0">
                <a:solidFill>
                  <a:srgbClr val="FF0000"/>
                </a:solidFill>
                <a:latin typeface="Apple Casual" charset="0"/>
                <a:cs typeface="Apple Casual" charset="0"/>
              </a:rPr>
              <a:t>What variables must be kept constant in this experiment?</a:t>
            </a:r>
          </a:p>
          <a:p>
            <a:pPr algn="ctr" eaLnBrk="1" hangingPunct="1"/>
            <a:r>
              <a:rPr lang="en-US" sz="3100" dirty="0">
                <a:solidFill>
                  <a:srgbClr val="FF0000"/>
                </a:solidFill>
                <a:latin typeface="Apple Casual" charset="0"/>
                <a:cs typeface="Apple Casual" charset="0"/>
              </a:rPr>
              <a:t> 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 dirty="0">
                <a:solidFill>
                  <a:srgbClr val="222268"/>
                </a:solidFill>
                <a:cs typeface="Apple Casual" charset="0"/>
              </a:rPr>
              <a:t>All plants must receive the same amount of fluid each day.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 dirty="0">
                <a:solidFill>
                  <a:srgbClr val="222268"/>
                </a:solidFill>
                <a:cs typeface="Apple Casual" charset="0"/>
              </a:rPr>
              <a:t>All plants are grown in pots of equal size. 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 dirty="0">
                <a:solidFill>
                  <a:srgbClr val="222268"/>
                </a:solidFill>
                <a:cs typeface="Apple Casual" charset="0"/>
              </a:rPr>
              <a:t>All plants are grown at the same temperature. 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 dirty="0">
                <a:solidFill>
                  <a:srgbClr val="222268"/>
                </a:solidFill>
                <a:cs typeface="Apple Casual" charset="0"/>
              </a:rPr>
              <a:t>All plants receive the same amount of sunlight.</a:t>
            </a:r>
          </a:p>
          <a:p>
            <a:pPr eaLnBrk="1" hangingPunct="1"/>
            <a:endParaRPr lang="en-US" sz="1800" dirty="0">
              <a:cs typeface="Apple Casual" charset="0"/>
            </a:endParaRPr>
          </a:p>
          <a:p>
            <a:pPr eaLnBrk="1" hangingPunct="1"/>
            <a:endParaRPr lang="en-US" sz="1800" dirty="0">
              <a:cs typeface="Apple Casu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1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Question: </a:t>
            </a:r>
            <a:r>
              <a:rPr lang="en-US" dirty="0" smtClean="0"/>
              <a:t>How does cardio exercise impact blood pressure?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 would I test this: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Control: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Manipulated</a:t>
            </a:r>
            <a:r>
              <a:rPr lang="en-US" b="1" dirty="0" smtClean="0"/>
              <a:t>: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Responding: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Take Away Task: Come ready to complete your experiment, including materials and data 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1. Come ready to complete your experiment, bring necessary material and create your data table to record your results </a:t>
            </a:r>
          </a:p>
          <a:p>
            <a:pPr marL="0" indent="0">
              <a:buNone/>
            </a:pPr>
            <a:r>
              <a:rPr lang="en-CA" dirty="0" smtClean="0"/>
              <a:t>2. Review lab report template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70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can explain the difference between arteries, capillaries and veins including their structure and function. </a:t>
            </a:r>
          </a:p>
          <a:p>
            <a:r>
              <a:rPr lang="en-CA" dirty="0" smtClean="0"/>
              <a:t>I can explain how blood pressure works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81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blood vessels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952" y="491612"/>
            <a:ext cx="9036221" cy="5862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0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 Pressure </a:t>
            </a:r>
            <a:endParaRPr lang="en-CA" dirty="0"/>
          </a:p>
        </p:txBody>
      </p:sp>
      <p:pic>
        <p:nvPicPr>
          <p:cNvPr id="1026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307" y="1825625"/>
            <a:ext cx="554138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09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 recognize the ethical responsibility I have as a scientist to design ethical experiments. </a:t>
            </a:r>
            <a:endParaRPr lang="en-CA" dirty="0"/>
          </a:p>
          <a:p>
            <a:r>
              <a:rPr lang="en-US" dirty="0" smtClean="0"/>
              <a:t>I can describe the different types of variables within an experiment </a:t>
            </a:r>
          </a:p>
          <a:p>
            <a:r>
              <a:rPr lang="en-US" dirty="0" smtClean="0"/>
              <a:t>I can work with a partner, discuss and design a controlled experiment. </a:t>
            </a:r>
          </a:p>
        </p:txBody>
      </p:sp>
    </p:spTree>
    <p:extLst>
      <p:ext uri="{BB962C8B-B14F-4D97-AF65-F5344CB8AC3E}">
        <p14:creationId xmlns:p14="http://schemas.microsoft.com/office/powerpoint/2010/main" val="1040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Scientific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Scientific Question is a question that is </a:t>
            </a:r>
            <a:r>
              <a:rPr lang="en-US" b="1" dirty="0" smtClean="0"/>
              <a:t>testable </a:t>
            </a:r>
            <a:r>
              <a:rPr lang="en-US" dirty="0" smtClean="0"/>
              <a:t>and can be answered by </a:t>
            </a:r>
            <a:r>
              <a:rPr lang="en-US" b="1" dirty="0" smtClean="0"/>
              <a:t>gathering observations or measurements. </a:t>
            </a:r>
          </a:p>
          <a:p>
            <a:r>
              <a:rPr lang="en-US" dirty="0" smtClean="0"/>
              <a:t>When developing a Scientific Question </a:t>
            </a:r>
          </a:p>
          <a:p>
            <a:pPr marL="0" indent="0">
              <a:buNone/>
            </a:pPr>
            <a:r>
              <a:rPr lang="en-US" dirty="0" smtClean="0"/>
              <a:t>1. Brainstorm </a:t>
            </a:r>
          </a:p>
          <a:p>
            <a:pPr>
              <a:buFontTx/>
              <a:buChar char="-"/>
            </a:pPr>
            <a:r>
              <a:rPr lang="en-US" dirty="0" smtClean="0"/>
              <a:t>Environmental factors </a:t>
            </a:r>
          </a:p>
          <a:p>
            <a:pPr>
              <a:buFontTx/>
              <a:buChar char="-"/>
            </a:pPr>
            <a:r>
              <a:rPr lang="en-US" dirty="0" smtClean="0"/>
              <a:t>Characteristics about the subject </a:t>
            </a:r>
          </a:p>
          <a:p>
            <a:pPr marL="0" indent="0">
              <a:buNone/>
            </a:pPr>
            <a:r>
              <a:rPr lang="en-US" dirty="0" smtClean="0"/>
              <a:t>2. Develop a question: If I change the environmental factor how will that affect my subject?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69" y="3001819"/>
            <a:ext cx="2104949" cy="16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057400" y="304801"/>
            <a:ext cx="815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700" b="1">
                <a:solidFill>
                  <a:srgbClr val="FF0000"/>
                </a:solidFill>
              </a:rPr>
              <a:t>There are two types of data: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971800" y="1295401"/>
            <a:ext cx="41910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100">
                <a:solidFill>
                  <a:srgbClr val="FFFF00"/>
                </a:solidFill>
              </a:rPr>
              <a:t>Quantitative data are: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34200" y="1295401"/>
            <a:ext cx="3733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700" b="1">
                <a:solidFill>
                  <a:srgbClr val="FFD1D1"/>
                </a:solidFill>
              </a:rPr>
              <a:t>numbers and are obtained by counting or measuring.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31904" y="3124200"/>
            <a:ext cx="4902696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/>
              <a:t>Qualitative data are:</a:t>
            </a:r>
          </a:p>
          <a:p>
            <a:pPr eaLnBrk="1" hangingPunct="1"/>
            <a:endParaRPr lang="en-US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3581400"/>
            <a:ext cx="3657600" cy="301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800" dirty="0">
                <a:solidFill>
                  <a:schemeClr val="accent6">
                    <a:lumMod val="75000"/>
                  </a:schemeClr>
                </a:solidFill>
                <a:latin typeface="Arial" pitchFamily="-111" charset="0"/>
              </a:rPr>
              <a:t>descriptions and involve characteristics that cannot be counted.</a:t>
            </a:r>
          </a:p>
        </p:txBody>
      </p:sp>
    </p:spTree>
    <p:extLst>
      <p:ext uri="{BB962C8B-B14F-4D97-AF65-F5344CB8AC3E}">
        <p14:creationId xmlns:p14="http://schemas.microsoft.com/office/powerpoint/2010/main" val="364268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0"/>
            <a:ext cx="9144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are the variables: Control, Manipulated, Responding.  </a:t>
            </a:r>
          </a:p>
        </p:txBody>
      </p:sp>
      <p:pic>
        <p:nvPicPr>
          <p:cNvPr id="19458" name="Picture 3" descr="MC900334070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9600"/>
            <a:ext cx="23495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609601"/>
            <a:ext cx="48768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dirty="0"/>
              <a:t>Here is one possibility:</a:t>
            </a:r>
          </a:p>
          <a:p>
            <a:pPr eaLnBrk="1" hangingPunct="1"/>
            <a:endParaRPr lang="en-US" sz="2300" dirty="0"/>
          </a:p>
          <a:p>
            <a:pPr eaLnBrk="1" hangingPunct="1"/>
            <a:r>
              <a:rPr lang="en-US" sz="2300" dirty="0"/>
              <a:t>	The 100 plants will be divided into 4 groups as follows:</a:t>
            </a:r>
          </a:p>
          <a:p>
            <a:pPr eaLnBrk="1" hangingPunct="1"/>
            <a:r>
              <a:rPr lang="en-US" sz="2300" dirty="0"/>
              <a:t> </a:t>
            </a:r>
          </a:p>
          <a:p>
            <a:pPr eaLnBrk="1" hangingPunct="1"/>
            <a:r>
              <a:rPr lang="en-US" sz="2300" dirty="0"/>
              <a:t> </a:t>
            </a:r>
          </a:p>
          <a:p>
            <a:pPr eaLnBrk="1" hangingPunct="1"/>
            <a:endParaRPr lang="en-US" sz="2300" dirty="0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7772400" y="3733801"/>
            <a:ext cx="2590800" cy="2570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300">
                <a:solidFill>
                  <a:srgbClr val="0000FF"/>
                </a:solidFill>
              </a:rPr>
              <a:t>The plants will be watered daily.</a:t>
            </a:r>
          </a:p>
          <a:p>
            <a:pPr algn="ctr" eaLnBrk="1" hangingPunct="1">
              <a:defRPr/>
            </a:pPr>
            <a:r>
              <a:rPr lang="en-US" sz="2300">
                <a:solidFill>
                  <a:srgbClr val="0000FF"/>
                </a:solidFill>
              </a:rPr>
              <a:t>Over a period of a month, the plants will be measured to see which ones grew the tallest.</a:t>
            </a:r>
          </a:p>
        </p:txBody>
      </p:sp>
      <p:pic>
        <p:nvPicPr>
          <p:cNvPr id="7" name="Picture 6" descr="jpg_green-pla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jpg_green-pla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jpg_green-pla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jpg_green-pla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638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95600" y="24384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1:  25 plants will receive plain water.</a:t>
            </a:r>
          </a:p>
          <a:p>
            <a:pPr eaLnBrk="1" hangingPunct="1"/>
            <a:endParaRPr lang="en-US" sz="1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95600" y="35052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2:  25 plants will receive a weak concentration of fertilizer.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95600" y="47244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3:  25 plants will receive a medium concentration of fertilizer.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71800" y="58674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4:  25 plants will receive a high concentration of fertilizer.</a:t>
            </a:r>
          </a:p>
        </p:txBody>
      </p:sp>
    </p:spTree>
    <p:extLst>
      <p:ext uri="{BB962C8B-B14F-4D97-AF65-F5344CB8AC3E}">
        <p14:creationId xmlns:p14="http://schemas.microsoft.com/office/powerpoint/2010/main" val="140175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8677" grpId="0" animBg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105400" y="0"/>
            <a:ext cx="5562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/>
              <a:t>Designing a Controlled Experiment</a:t>
            </a:r>
            <a:endParaRPr lang="en-US" sz="2800" dirty="0"/>
          </a:p>
          <a:p>
            <a:pPr algn="ctr" eaLnBrk="1" hangingPunct="1"/>
            <a:endParaRPr lang="en-US" sz="2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91000" y="1066800"/>
            <a:ext cx="647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1.  The factors in an experiment that can be changed are called  </a:t>
            </a:r>
            <a:r>
              <a:rPr lang="en-US" sz="1600" u="sng" dirty="0">
                <a:solidFill>
                  <a:srgbClr val="FF0000"/>
                </a:solidFill>
              </a:rPr>
              <a:t>manipulated variables</a:t>
            </a:r>
            <a:r>
              <a:rPr lang="en-US" sz="1600" dirty="0">
                <a:solidFill>
                  <a:srgbClr val="FF6600"/>
                </a:solidFill>
              </a:rPr>
              <a:t>.</a:t>
            </a:r>
            <a:r>
              <a:rPr lang="en-US" sz="1600" dirty="0"/>
              <a:t>  Examples: changing the temperature, the amount of light present, time, concentration of solutions used.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2133600"/>
            <a:ext cx="647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2. If several </a:t>
            </a:r>
            <a:r>
              <a:rPr lang="en-US" sz="1600" u="sng" dirty="0">
                <a:solidFill>
                  <a:srgbClr val="FF0000"/>
                </a:solidFill>
              </a:rPr>
              <a:t>manipulated variables </a:t>
            </a:r>
            <a:r>
              <a:rPr lang="en-US" sz="1600" dirty="0"/>
              <a:t>were changed at the same time, the scientist would not know which </a:t>
            </a:r>
            <a:r>
              <a:rPr lang="en-US" sz="1600" u="sng" dirty="0">
                <a:solidFill>
                  <a:srgbClr val="FF0000"/>
                </a:solidFill>
              </a:rPr>
              <a:t>responding variable </a:t>
            </a:r>
            <a:r>
              <a:rPr lang="en-US" sz="1600" dirty="0"/>
              <a:t>was responsible for the observed results.</a:t>
            </a:r>
          </a:p>
          <a:p>
            <a:pPr eaLnBrk="1" hangingPunct="1"/>
            <a:endParaRPr lang="en-US" sz="1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3276601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3.  In a </a:t>
            </a:r>
            <a:r>
              <a:rPr lang="en-US" sz="1600" dirty="0">
                <a:solidFill>
                  <a:srgbClr val="FF6600"/>
                </a:solidFill>
              </a:rPr>
              <a:t>“</a:t>
            </a:r>
            <a:r>
              <a:rPr lang="en-US" altLang="ja-JP" sz="1600" u="sng" dirty="0">
                <a:solidFill>
                  <a:srgbClr val="FF6600"/>
                </a:solidFill>
              </a:rPr>
              <a:t>controlled experiment</a:t>
            </a:r>
            <a:r>
              <a:rPr lang="en-US" sz="1600" dirty="0">
                <a:solidFill>
                  <a:srgbClr val="FF6600"/>
                </a:solidFill>
              </a:rPr>
              <a:t>”</a:t>
            </a:r>
            <a:r>
              <a:rPr lang="en-US" altLang="ja-JP" sz="1600" dirty="0">
                <a:solidFill>
                  <a:srgbClr val="FF6600"/>
                </a:solidFill>
              </a:rPr>
              <a:t> </a:t>
            </a:r>
            <a:r>
              <a:rPr lang="en-US" altLang="ja-JP" sz="1600" dirty="0"/>
              <a:t>only </a:t>
            </a:r>
            <a:r>
              <a:rPr lang="en-US" altLang="ja-JP" sz="1600" u="sng" dirty="0">
                <a:solidFill>
                  <a:srgbClr val="FF0000"/>
                </a:solidFill>
              </a:rPr>
              <a:t>one manipulated variable </a:t>
            </a:r>
            <a:r>
              <a:rPr lang="en-US" altLang="ja-JP" sz="1600" dirty="0"/>
              <a:t>is changed at a time.  All other variables should be unchanged or </a:t>
            </a:r>
            <a:r>
              <a:rPr lang="en-US" sz="1600" dirty="0"/>
              <a:t>“</a:t>
            </a:r>
            <a:r>
              <a:rPr lang="en-US" altLang="ja-JP" sz="1600" dirty="0"/>
              <a:t>controlled</a:t>
            </a:r>
            <a:r>
              <a:rPr lang="en-US" sz="1600" dirty="0"/>
              <a:t>”</a:t>
            </a:r>
            <a:r>
              <a:rPr lang="en-US" altLang="ja-JP" sz="1600" dirty="0"/>
              <a:t>.</a:t>
            </a:r>
          </a:p>
          <a:p>
            <a:pPr eaLnBrk="1" hangingPunct="1"/>
            <a:endParaRPr lang="en-US" sz="16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3962401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4.  An experiment is based on the comparison between a ____________ with an ________________.</a:t>
            </a:r>
          </a:p>
          <a:p>
            <a:pPr eaLnBrk="1" hangingPunct="1"/>
            <a:endParaRPr 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67600" y="39624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6600"/>
                </a:solidFill>
              </a:rPr>
              <a:t>control group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28800" y="421124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6600"/>
                </a:solidFill>
              </a:rPr>
              <a:t>experimental group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4600" y="4648200"/>
            <a:ext cx="685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a)  These two groups are identical except for one factor (manipulated variable).</a:t>
            </a:r>
          </a:p>
          <a:p>
            <a:pPr eaLnBrk="1" hangingPunct="1"/>
            <a:r>
              <a:rPr lang="en-US" sz="1800" dirty="0"/>
              <a:t>b)  The control group serves as the comparison.  It is the same as the experiment group, except that the one variable that is being tested is removed.</a:t>
            </a:r>
          </a:p>
          <a:p>
            <a:pPr eaLnBrk="1" hangingPunct="1"/>
            <a:r>
              <a:rPr lang="en-US" sz="1800" dirty="0"/>
              <a:t>c)  The experimental group shows the effect of the variable that is being tested.</a:t>
            </a:r>
          </a:p>
          <a:p>
            <a:pPr eaLnBrk="1" hangingPunct="1"/>
            <a:endParaRPr lang="en-US" sz="1800" dirty="0"/>
          </a:p>
        </p:txBody>
      </p:sp>
      <p:pic>
        <p:nvPicPr>
          <p:cNvPr id="11273" name="Picture 11" descr="MC900287501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1981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11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659</Words>
  <Application>Microsoft Office PowerPoint</Application>
  <PresentationFormat>Widescreen</PresentationFormat>
  <Paragraphs>76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Apple Casual</vt:lpstr>
      <vt:lpstr>Arial</vt:lpstr>
      <vt:lpstr>Calibri</vt:lpstr>
      <vt:lpstr>Calibri Light</vt:lpstr>
      <vt:lpstr>Charcoal CY</vt:lpstr>
      <vt:lpstr>Wingdings</vt:lpstr>
      <vt:lpstr>Office Theme</vt:lpstr>
      <vt:lpstr>V.O.D Blood Pressure </vt:lpstr>
      <vt:lpstr>Learning Intentions </vt:lpstr>
      <vt:lpstr>PowerPoint Presentation</vt:lpstr>
      <vt:lpstr>Blood Pressure </vt:lpstr>
      <vt:lpstr>Intentions </vt:lpstr>
      <vt:lpstr>Developing a Scientific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Take Away Task: Come ready to complete your experiment, including materials and data tables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8</cp:revision>
  <dcterms:created xsi:type="dcterms:W3CDTF">2018-03-13T23:29:58Z</dcterms:created>
  <dcterms:modified xsi:type="dcterms:W3CDTF">2018-03-14T02:31:52Z</dcterms:modified>
</cp:coreProperties>
</file>