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9" r:id="rId3"/>
    <p:sldId id="258" r:id="rId4"/>
    <p:sldId id="264" r:id="rId5"/>
    <p:sldId id="265" r:id="rId6"/>
    <p:sldId id="260" r:id="rId7"/>
    <p:sldId id="266" r:id="rId8"/>
    <p:sldId id="267" r:id="rId9"/>
    <p:sldId id="262" r:id="rId10"/>
    <p:sldId id="263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40" d="100"/>
          <a:sy n="40" d="100"/>
        </p:scale>
        <p:origin x="1684" y="5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29379-44EC-49FE-B6CB-BECD96D61E11}" type="datetimeFigureOut">
              <a:rPr lang="en-CA" smtClean="0"/>
              <a:t>2018-04-03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481D2-E9BB-43B7-9191-9458DC250A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5597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2</a:t>
            </a:r>
            <a:r>
              <a:rPr lang="en-CA" baseline="0" dirty="0" smtClean="0"/>
              <a:t> </a:t>
            </a:r>
            <a:r>
              <a:rPr lang="en-CA" baseline="0" dirty="0" err="1" smtClean="0"/>
              <a:t>mins</a:t>
            </a:r>
            <a:r>
              <a:rPr lang="en-CA" baseline="0" dirty="0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81D2-E9BB-43B7-9191-9458DC250A1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7050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5 min </a:t>
            </a:r>
          </a:p>
          <a:p>
            <a:r>
              <a:rPr lang="en-CA" dirty="0" smtClean="0"/>
              <a:t>Have Students read through notes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81D2-E9BB-43B7-9191-9458DC250A14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9938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10</a:t>
            </a:r>
            <a:r>
              <a:rPr lang="en-CA" baseline="0" dirty="0" smtClean="0"/>
              <a:t> </a:t>
            </a:r>
            <a:r>
              <a:rPr lang="en-CA" baseline="0" dirty="0" err="1" smtClean="0"/>
              <a:t>mins</a:t>
            </a:r>
            <a:r>
              <a:rPr lang="en-CA" baseline="0" dirty="0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81D2-E9BB-43B7-9191-9458DC250A14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2298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10 </a:t>
            </a:r>
            <a:r>
              <a:rPr lang="en-CA" dirty="0" err="1" smtClean="0"/>
              <a:t>mins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81D2-E9BB-43B7-9191-9458DC250A14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9202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10</a:t>
            </a:r>
            <a:r>
              <a:rPr lang="en-CA" baseline="0" dirty="0" smtClean="0"/>
              <a:t> </a:t>
            </a:r>
            <a:r>
              <a:rPr lang="en-CA" baseline="0" dirty="0" err="1" smtClean="0"/>
              <a:t>mins</a:t>
            </a:r>
            <a:r>
              <a:rPr lang="en-CA" baseline="0" dirty="0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81D2-E9BB-43B7-9191-9458DC250A14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6531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D19A-7D2A-46AA-860C-F0BA612F5627}" type="datetimeFigureOut">
              <a:rPr lang="en-CA" smtClean="0"/>
              <a:t>2018-04-03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332AD-A413-406A-8458-DD162FF2AE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855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D19A-7D2A-46AA-860C-F0BA612F5627}" type="datetimeFigureOut">
              <a:rPr lang="en-CA" smtClean="0"/>
              <a:t>2018-04-03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332AD-A413-406A-8458-DD162FF2AE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693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D19A-7D2A-46AA-860C-F0BA612F5627}" type="datetimeFigureOut">
              <a:rPr lang="en-CA" smtClean="0"/>
              <a:t>2018-04-03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332AD-A413-406A-8458-DD162FF2AE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124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D19A-7D2A-46AA-860C-F0BA612F5627}" type="datetimeFigureOut">
              <a:rPr lang="en-CA" smtClean="0"/>
              <a:t>2018-04-03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332AD-A413-406A-8458-DD162FF2AE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789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D19A-7D2A-46AA-860C-F0BA612F5627}" type="datetimeFigureOut">
              <a:rPr lang="en-CA" smtClean="0"/>
              <a:t>2018-04-03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332AD-A413-406A-8458-DD162FF2AE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587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D19A-7D2A-46AA-860C-F0BA612F5627}" type="datetimeFigureOut">
              <a:rPr lang="en-CA" smtClean="0"/>
              <a:t>2018-04-03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332AD-A413-406A-8458-DD162FF2AE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2848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D19A-7D2A-46AA-860C-F0BA612F5627}" type="datetimeFigureOut">
              <a:rPr lang="en-CA" smtClean="0"/>
              <a:t>2018-04-03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332AD-A413-406A-8458-DD162FF2AE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384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D19A-7D2A-46AA-860C-F0BA612F5627}" type="datetimeFigureOut">
              <a:rPr lang="en-CA" smtClean="0"/>
              <a:t>2018-04-03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332AD-A413-406A-8458-DD162FF2AE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942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D19A-7D2A-46AA-860C-F0BA612F5627}" type="datetimeFigureOut">
              <a:rPr lang="en-CA" smtClean="0"/>
              <a:t>2018-04-03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332AD-A413-406A-8458-DD162FF2AE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649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D19A-7D2A-46AA-860C-F0BA612F5627}" type="datetimeFigureOut">
              <a:rPr lang="en-CA" smtClean="0"/>
              <a:t>2018-04-03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332AD-A413-406A-8458-DD162FF2AE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576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D19A-7D2A-46AA-860C-F0BA612F5627}" type="datetimeFigureOut">
              <a:rPr lang="en-CA" smtClean="0"/>
              <a:t>2018-04-03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332AD-A413-406A-8458-DD162FF2AE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0009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D19A-7D2A-46AA-860C-F0BA612F5627}" type="datetimeFigureOut">
              <a:rPr lang="en-CA" smtClean="0"/>
              <a:t>2018-04-03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332AD-A413-406A-8458-DD162FF2AE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835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oughtco.com/capillary-anatomy-37323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-sKZWqsUp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VU_zANtro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presentation/d/1nXGz7Ew_T5hx2G0xWlk0XgywGv0U7n5arVwVZ-pyY90/present?slide=id.i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Hand in lab report from before spring break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401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Done Early – Check out this article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 smtClean="0">
                <a:hlinkClick r:id="rId2"/>
              </a:rPr>
              <a:t>https://www.thoughtco.com/capillary-anatomy-373239</a:t>
            </a:r>
            <a:r>
              <a:rPr lang="en-CA" dirty="0" smtClean="0"/>
              <a:t> </a:t>
            </a:r>
          </a:p>
          <a:p>
            <a:pPr marL="0" indent="0">
              <a:buNone/>
            </a:pPr>
            <a:r>
              <a:rPr lang="en-CA" dirty="0" smtClean="0"/>
              <a:t>(link is on my website)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Assignment: </a:t>
            </a:r>
          </a:p>
          <a:p>
            <a:pPr marL="0" indent="0">
              <a:buNone/>
            </a:pPr>
            <a:r>
              <a:rPr lang="en-CA" dirty="0" smtClean="0"/>
              <a:t>What is the flow of blood in the capillaries controlled by? How do these structures work? </a:t>
            </a:r>
          </a:p>
          <a:p>
            <a:pPr marL="0" indent="0">
              <a:buNone/>
            </a:pPr>
            <a:r>
              <a:rPr lang="en-CA" dirty="0" smtClean="0"/>
              <a:t>What controls fluid exchange? </a:t>
            </a:r>
          </a:p>
          <a:p>
            <a:pPr marL="0" indent="0">
              <a:buNone/>
            </a:pPr>
            <a:r>
              <a:rPr lang="en-CA" dirty="0" smtClean="0"/>
              <a:t>What causes the osmotic pressure? </a:t>
            </a:r>
          </a:p>
          <a:p>
            <a:pPr marL="0" indent="0">
              <a:buNone/>
            </a:pPr>
            <a:r>
              <a:rPr lang="en-CA" dirty="0" smtClean="0"/>
              <a:t>Summarize the net flow of fluid at the beginning of the capillary bed, middle of the capillary bed and end of the capillary bed. </a:t>
            </a:r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186682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Looking Forward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April 6</a:t>
            </a:r>
            <a:r>
              <a:rPr lang="en-CA" baseline="30000" dirty="0" smtClean="0"/>
              <a:t>th</a:t>
            </a:r>
            <a:r>
              <a:rPr lang="en-CA" dirty="0" smtClean="0"/>
              <a:t> – drawing assignment and video DUE</a:t>
            </a:r>
          </a:p>
          <a:p>
            <a:pPr marL="0" indent="0">
              <a:buNone/>
            </a:pPr>
            <a:r>
              <a:rPr lang="en-CA" dirty="0" smtClean="0"/>
              <a:t>Lesson on Fetal Circulation </a:t>
            </a:r>
            <a:endParaRPr lang="en-CA" dirty="0"/>
          </a:p>
          <a:p>
            <a:r>
              <a:rPr lang="en-CA" dirty="0" smtClean="0"/>
              <a:t>April 10</a:t>
            </a:r>
            <a:r>
              <a:rPr lang="en-CA" baseline="30000" dirty="0" smtClean="0"/>
              <a:t>th</a:t>
            </a:r>
            <a:r>
              <a:rPr lang="en-CA" dirty="0" smtClean="0"/>
              <a:t> – Function and Components of the lymphatic system </a:t>
            </a:r>
          </a:p>
          <a:p>
            <a:r>
              <a:rPr lang="en-CA" dirty="0" smtClean="0"/>
              <a:t>April 12</a:t>
            </a:r>
            <a:r>
              <a:rPr lang="en-CA" baseline="30000" dirty="0" smtClean="0"/>
              <a:t>th</a:t>
            </a:r>
            <a:r>
              <a:rPr lang="en-CA" dirty="0" smtClean="0"/>
              <a:t> – Quiz (compounds of blood, fetal circulation and lymphatic system) </a:t>
            </a:r>
          </a:p>
          <a:p>
            <a:endParaRPr lang="en-CA" dirty="0"/>
          </a:p>
          <a:p>
            <a:r>
              <a:rPr lang="en-CA" dirty="0" smtClean="0"/>
              <a:t>Reminder to Presenters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95736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V.O.D Compounds of Blood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hlinkClick r:id="rId3"/>
              </a:rPr>
              <a:t>https://www.youtube.com/watch?v=R-sKZWqsUpw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879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Learning Intentions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I can describe the shape, function, and origin or red blood cells, white blood cells, and platelets. </a:t>
            </a:r>
          </a:p>
          <a:p>
            <a:r>
              <a:rPr lang="en-CA" sz="3600" dirty="0" smtClean="0"/>
              <a:t>I can list the major compounds of blood plasma </a:t>
            </a:r>
          </a:p>
          <a:p>
            <a:r>
              <a:rPr lang="en-CA" sz="3600" dirty="0" smtClean="0"/>
              <a:t>I can </a:t>
            </a:r>
            <a:r>
              <a:rPr lang="en-CA" sz="3600" dirty="0"/>
              <a:t>d</a:t>
            </a:r>
            <a:r>
              <a:rPr lang="en-CA" sz="3600" dirty="0" smtClean="0"/>
              <a:t>escribe </a:t>
            </a:r>
            <a:r>
              <a:rPr lang="en-CA" sz="3600" dirty="0"/>
              <a:t>capillary-tissue fluid exchange. </a:t>
            </a:r>
          </a:p>
        </p:txBody>
      </p:sp>
    </p:spTree>
    <p:extLst>
      <p:ext uri="{BB962C8B-B14F-4D97-AF65-F5344CB8AC3E}">
        <p14:creationId xmlns:p14="http://schemas.microsoft.com/office/powerpoint/2010/main" val="400367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316705" cy="3613317"/>
          </a:xfrm>
        </p:spPr>
        <p:txBody>
          <a:bodyPr/>
          <a:lstStyle/>
          <a:p>
            <a:r>
              <a:rPr lang="en-CA" dirty="0" smtClean="0"/>
              <a:t>Main Components of Blood </a:t>
            </a:r>
            <a:endParaRPr lang="en-CA" dirty="0"/>
          </a:p>
        </p:txBody>
      </p:sp>
      <p:pic>
        <p:nvPicPr>
          <p:cNvPr id="4" name="Content Placeholder 3" descr="Image result for compounds of blood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611" y="609600"/>
            <a:ext cx="6264452" cy="58142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008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Red Blood Cells: Erythrocytes </a:t>
            </a:r>
            <a:endParaRPr lang="en-CA" dirty="0"/>
          </a:p>
        </p:txBody>
      </p:sp>
      <p:pic>
        <p:nvPicPr>
          <p:cNvPr id="4" name="Content Placeholder 3" descr="Image result for red blood cells and hemoglobin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89" y="1690688"/>
            <a:ext cx="7988969" cy="472615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999621" y="1906226"/>
            <a:ext cx="258277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What is the function of the </a:t>
            </a:r>
          </a:p>
          <a:p>
            <a:r>
              <a:rPr lang="en-CA" sz="3200" dirty="0" smtClean="0"/>
              <a:t>Biconcave disk shape of </a:t>
            </a:r>
          </a:p>
          <a:p>
            <a:r>
              <a:rPr lang="en-CA" sz="3200" dirty="0" smtClean="0"/>
              <a:t>Red blood cells? 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996776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Journal Reflection: Identify examples of interconnectivity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hlinkClick r:id="rId3"/>
              </a:rPr>
              <a:t>https://www.youtube.com/watch?v=GVU_zANtroE</a:t>
            </a: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For example: </a:t>
            </a:r>
            <a:r>
              <a:rPr lang="en-US" dirty="0" smtClean="0"/>
              <a:t>Diseases occur when one or more body systems fail to maintain homeostasis </a:t>
            </a:r>
          </a:p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88984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White Blood Cells </a:t>
            </a:r>
            <a:endParaRPr lang="en-CA" dirty="0"/>
          </a:p>
        </p:txBody>
      </p:sp>
      <p:pic>
        <p:nvPicPr>
          <p:cNvPr id="2050" name="Picture 2" descr="Image result for white blood cells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486" y="223378"/>
            <a:ext cx="9616239" cy="641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483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Platelets – For Protection </a:t>
            </a:r>
            <a:endParaRPr lang="en-CA" dirty="0"/>
          </a:p>
        </p:txBody>
      </p:sp>
      <p:pic>
        <p:nvPicPr>
          <p:cNvPr id="4" name="Content Placeholder 3" descr="Image result for positive feedback loop blood clotti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416" y="1331495"/>
            <a:ext cx="7386025" cy="5526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8340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Learning Activity – Due Friday, April 6</a:t>
            </a:r>
            <a:r>
              <a:rPr lang="en-CA" baseline="30000" dirty="0" smtClean="0"/>
              <a:t>th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 smtClean="0"/>
              <a:t>Draw 3 images of the heart to demonstrate your understanding of the anatomy. Refer to learning intentions for structures to label. </a:t>
            </a:r>
          </a:p>
          <a:p>
            <a:pPr>
              <a:buFontTx/>
              <a:buChar char="-"/>
            </a:pPr>
            <a:r>
              <a:rPr lang="en-CA" dirty="0" smtClean="0"/>
              <a:t>Cross Section Image 1</a:t>
            </a:r>
          </a:p>
          <a:p>
            <a:pPr>
              <a:buFontTx/>
              <a:buChar char="-"/>
            </a:pPr>
            <a:r>
              <a:rPr lang="en-CA" dirty="0" smtClean="0"/>
              <a:t>Transverse Section Image 2</a:t>
            </a:r>
          </a:p>
          <a:p>
            <a:pPr>
              <a:buFontTx/>
              <a:buChar char="-"/>
            </a:pPr>
            <a:r>
              <a:rPr lang="en-CA" dirty="0" smtClean="0"/>
              <a:t>Frontal Image 3</a:t>
            </a:r>
          </a:p>
          <a:p>
            <a:pPr marL="0" indent="0">
              <a:buNone/>
            </a:pPr>
            <a:r>
              <a:rPr lang="en-CA" b="1" dirty="0" smtClean="0"/>
              <a:t>When you finish your drawings create a video describing the form and function, and upload to your </a:t>
            </a:r>
            <a:r>
              <a:rPr lang="en-CA" b="1" dirty="0" err="1" smtClean="0"/>
              <a:t>freshgrade</a:t>
            </a:r>
            <a:r>
              <a:rPr lang="en-CA" b="1" dirty="0" smtClean="0"/>
              <a:t> portfolio. In your video your goal is to demonstrate your understanding of form and functions of the structures of the heart. 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Use these images and the class model to help you: 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>
                <a:hlinkClick r:id="rId2"/>
              </a:rPr>
              <a:t>https://docs.google.com/presentation/d/1nXGz7Ew_T5hx2G0xWlk0XgywGv0U7n5arVwVZ-pyY90/present?slide=id.i5</a:t>
            </a:r>
            <a:r>
              <a:rPr lang="en-CA" dirty="0" smtClean="0"/>
              <a:t> 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0480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345</Words>
  <Application>Microsoft Office PowerPoint</Application>
  <PresentationFormat>Widescreen</PresentationFormat>
  <Paragraphs>56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Hand in lab report from before spring break </vt:lpstr>
      <vt:lpstr>V.O.D Compounds of Blood </vt:lpstr>
      <vt:lpstr>Learning Intentions </vt:lpstr>
      <vt:lpstr>Main Components of Blood </vt:lpstr>
      <vt:lpstr>Red Blood Cells: Erythrocytes </vt:lpstr>
      <vt:lpstr>Journal Reflection: Identify examples of interconnectivity </vt:lpstr>
      <vt:lpstr>White Blood Cells </vt:lpstr>
      <vt:lpstr>Platelets – For Protection </vt:lpstr>
      <vt:lpstr>Learning Activity – Due Friday, April 6th </vt:lpstr>
      <vt:lpstr>Done Early – Check out this article </vt:lpstr>
      <vt:lpstr>Looking Forward</vt:lpstr>
    </vt:vector>
  </TitlesOfParts>
  <Company>Burnaby School District 41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in lab report from before spring break</dc:title>
  <dc:creator>test</dc:creator>
  <cp:lastModifiedBy>test</cp:lastModifiedBy>
  <cp:revision>15</cp:revision>
  <dcterms:created xsi:type="dcterms:W3CDTF">2018-04-04T00:59:16Z</dcterms:created>
  <dcterms:modified xsi:type="dcterms:W3CDTF">2018-04-04T03:12:49Z</dcterms:modified>
</cp:coreProperties>
</file>