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2282F-A203-4FAE-A856-7CB4455C1325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35587-CB22-4E19-B330-E716913C9F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9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281161-D1CC-4F68-83F2-E1A63009302F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6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32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60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63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87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2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1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01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49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3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EE80-DFB5-42BB-AF8C-19D253E66157}" type="datetimeFigureOut">
              <a:rPr lang="en-CA" smtClean="0"/>
              <a:t>2018-05-16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0ABC-1B19-4DC4-BBA6-55E1DF32D5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54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BwWavExcF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60rN9JEa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Prep Day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Review “Big Ideas” </a:t>
            </a:r>
          </a:p>
          <a:p>
            <a:r>
              <a:rPr lang="en-CA" sz="4400" dirty="0" smtClean="0"/>
              <a:t>Studying Techniques 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52901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Cells </a:t>
            </a:r>
            <a:endParaRPr lang="en-CA" dirty="0"/>
          </a:p>
        </p:txBody>
      </p:sp>
      <p:pic>
        <p:nvPicPr>
          <p:cNvPr id="1026" name="Picture 2" descr="Image result for cell membrane semi perme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62" y="496444"/>
            <a:ext cx="7536873" cy="581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7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DNA: Protein Synthesis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https://www.youtube.com/watch?v=2BwWavExcFI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63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Homeostasis </a:t>
            </a:r>
            <a:endParaRPr lang="en-CA" dirty="0"/>
          </a:p>
        </p:txBody>
      </p:sp>
      <p:pic>
        <p:nvPicPr>
          <p:cNvPr id="2050" name="Picture 2" descr="Image result for blood glucose levels homeosta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558" y="206556"/>
            <a:ext cx="6053624" cy="646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40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https://www.youtube.com/watch?v=T4x7-2HKtJ0&amp;pbjreload=10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56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Regulation of Heartbeat</a:t>
            </a:r>
          </a:p>
        </p:txBody>
      </p:sp>
      <p:pic>
        <p:nvPicPr>
          <p:cNvPr id="20483" name="Content Placeholder 4" descr="fig06_0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6276" y="1474788"/>
            <a:ext cx="5762625" cy="5116512"/>
          </a:xfrm>
        </p:spPr>
      </p:pic>
    </p:spTree>
    <p:extLst>
      <p:ext uri="{BB962C8B-B14F-4D97-AF65-F5344CB8AC3E}">
        <p14:creationId xmlns:p14="http://schemas.microsoft.com/office/powerpoint/2010/main" val="50662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Intrinsic Control of Heart Activity: Cardiac Conduction System</a:t>
            </a:r>
          </a:p>
        </p:txBody>
      </p:sp>
      <p:sp>
        <p:nvSpPr>
          <p:cNvPr id="17411" name="Content Placeholder 13"/>
          <p:cNvSpPr>
            <a:spLocks noGrp="1"/>
          </p:cNvSpPr>
          <p:nvPr>
            <p:ph idx="1"/>
          </p:nvPr>
        </p:nvSpPr>
        <p:spPr>
          <a:xfrm>
            <a:off x="2084388" y="1743075"/>
            <a:ext cx="8051800" cy="4273550"/>
          </a:xfrm>
        </p:spPr>
        <p:txBody>
          <a:bodyPr/>
          <a:lstStyle/>
          <a:p>
            <a:pPr eaLnBrk="1" hangingPunct="1"/>
            <a:r>
              <a:rPr lang="en-US" altLang="en-US" smtClean="0"/>
              <a:t>Spontaneous rhythmicity: special heart cells generate and spread electrical signal</a:t>
            </a:r>
          </a:p>
          <a:p>
            <a:pPr lvl="1" eaLnBrk="1" hangingPunct="1"/>
            <a:r>
              <a:rPr lang="en-US" altLang="en-US" smtClean="0"/>
              <a:t>Sinoatrial (SA) node</a:t>
            </a:r>
          </a:p>
          <a:p>
            <a:pPr lvl="1" eaLnBrk="1" hangingPunct="1"/>
            <a:r>
              <a:rPr lang="en-US" altLang="en-US" smtClean="0"/>
              <a:t>Atrioventricular (AV) node</a:t>
            </a:r>
          </a:p>
          <a:p>
            <a:pPr lvl="1" eaLnBrk="1" hangingPunct="1"/>
            <a:r>
              <a:rPr lang="en-US" altLang="en-US" smtClean="0"/>
              <a:t>AV bundle (bundle of His)</a:t>
            </a:r>
          </a:p>
          <a:p>
            <a:pPr lvl="1" eaLnBrk="1" hangingPunct="1"/>
            <a:r>
              <a:rPr lang="en-US" altLang="en-US" smtClean="0"/>
              <a:t>Purkinje fibers</a:t>
            </a:r>
          </a:p>
          <a:p>
            <a:pPr lvl="1" eaLnBrk="1" hangingPunct="1"/>
            <a:endParaRPr lang="en-US" altLang="en-US" sz="800"/>
          </a:p>
          <a:p>
            <a:pPr eaLnBrk="1" hangingPunct="1"/>
            <a:r>
              <a:rPr lang="en-US" altLang="en-US" smtClean="0"/>
              <a:t>Electrical signal spreads via gap junctions</a:t>
            </a:r>
          </a:p>
          <a:p>
            <a:pPr lvl="1" eaLnBrk="1" hangingPunct="1"/>
            <a:r>
              <a:rPr lang="en-US" altLang="en-US" smtClean="0"/>
              <a:t>Intrinsic heart rate (HR): 100 beats/min</a:t>
            </a:r>
          </a:p>
          <a:p>
            <a:pPr lvl="1" eaLnBrk="1" hangingPunct="1"/>
            <a:r>
              <a:rPr lang="en-US" altLang="en-US" smtClean="0"/>
              <a:t>Observed in heart transplant patients (no neural innervation)</a:t>
            </a:r>
          </a:p>
        </p:txBody>
      </p:sp>
    </p:spTree>
    <p:extLst>
      <p:ext uri="{BB962C8B-B14F-4D97-AF65-F5344CB8AC3E}">
        <p14:creationId xmlns:p14="http://schemas.microsoft.com/office/powerpoint/2010/main" val="2249970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Structure and Function </a:t>
            </a:r>
            <a:endParaRPr lang="en-CA" dirty="0"/>
          </a:p>
        </p:txBody>
      </p:sp>
      <p:pic>
        <p:nvPicPr>
          <p:cNvPr id="3074" name="Picture 2" descr="Image result for myelin shea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48" y="1930400"/>
            <a:ext cx="10837052" cy="399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Smart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https://www.youtube.com/watch?v=p60rN9JEapg</a:t>
            </a: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Small Study Chunks (Schedule)</a:t>
            </a:r>
          </a:p>
          <a:p>
            <a:pPr marL="514350" indent="-514350">
              <a:buAutoNum type="arabicPeriod"/>
            </a:pPr>
            <a:r>
              <a:rPr lang="en-CA" dirty="0" smtClean="0"/>
              <a:t>Focussed Study – Flashcards (try Quizlet app) </a:t>
            </a:r>
          </a:p>
          <a:p>
            <a:pPr marL="514350" indent="-514350">
              <a:buAutoNum type="arabicPeriod"/>
            </a:pPr>
            <a:r>
              <a:rPr lang="en-CA" dirty="0" smtClean="0"/>
              <a:t>Specific Goals (write your own learning intentions)</a:t>
            </a:r>
          </a:p>
          <a:p>
            <a:pPr marL="514350" indent="-514350">
              <a:buAutoNum type="arabicPeriod"/>
            </a:pPr>
            <a:r>
              <a:rPr lang="en-CA" dirty="0" smtClean="0"/>
              <a:t>Teach someone else </a:t>
            </a:r>
          </a:p>
          <a:p>
            <a:pPr marL="514350" indent="-514350">
              <a:buAutoNum type="arabicPeriod"/>
            </a:pPr>
            <a:r>
              <a:rPr lang="en-CA" dirty="0" smtClean="0"/>
              <a:t>Practice </a:t>
            </a:r>
          </a:p>
          <a:p>
            <a:pPr marL="514350" indent="-514350">
              <a:buAutoNum type="arabicPeriod"/>
            </a:pPr>
            <a:r>
              <a:rPr lang="en-CA" dirty="0" smtClean="0"/>
              <a:t>Put AWAY the phone 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405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132</Words>
  <Application>Microsoft Office PowerPoint</Application>
  <PresentationFormat>Widescreen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Exam Prep Day </vt:lpstr>
      <vt:lpstr>Cells </vt:lpstr>
      <vt:lpstr>DNA: Protein Synthesis </vt:lpstr>
      <vt:lpstr>Homeostasis </vt:lpstr>
      <vt:lpstr>Organization </vt:lpstr>
      <vt:lpstr>Regulation of Heartbeat</vt:lpstr>
      <vt:lpstr>Intrinsic Control of Heart Activity: Cardiac Conduction System</vt:lpstr>
      <vt:lpstr>Cell Structure and Function </vt:lpstr>
      <vt:lpstr>Study Smart 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9</cp:revision>
  <dcterms:created xsi:type="dcterms:W3CDTF">2018-05-17T01:19:55Z</dcterms:created>
  <dcterms:modified xsi:type="dcterms:W3CDTF">2018-05-17T02:26:09Z</dcterms:modified>
</cp:coreProperties>
</file>