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3" r:id="rId2"/>
    <p:sldId id="261" r:id="rId3"/>
    <p:sldId id="257" r:id="rId4"/>
    <p:sldId id="262" r:id="rId5"/>
    <p:sldId id="265" r:id="rId6"/>
    <p:sldId id="258" r:id="rId7"/>
    <p:sldId id="259" r:id="rId8"/>
    <p:sldId id="260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65707" autoAdjust="0"/>
  </p:normalViewPr>
  <p:slideViewPr>
    <p:cSldViewPr snapToGrid="0">
      <p:cViewPr varScale="1">
        <p:scale>
          <a:sx n="45" d="100"/>
          <a:sy n="45" d="100"/>
        </p:scale>
        <p:origin x="149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0AF9FF-B34B-4AB7-B1BB-48B9DD1D7498}" type="datetimeFigureOut">
              <a:rPr lang="en-CA" smtClean="0"/>
              <a:t>2018-06-05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11C178-C9B4-478B-BA46-0B6CF32C788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30306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1200" dirty="0" smtClean="0"/>
              <a:t>The immature germ cell in the male is referred to as the </a:t>
            </a:r>
            <a:r>
              <a:rPr lang="en-US" sz="1200" dirty="0" err="1" smtClean="0"/>
              <a:t>spermatogonium</a:t>
            </a:r>
            <a:r>
              <a:rPr lang="en-US" sz="1200" dirty="0" smtClean="0"/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200" dirty="0" smtClean="0"/>
              <a:t> These cells are located just under the basement membrane of the seminiferous tubules, between adjoining </a:t>
            </a:r>
            <a:r>
              <a:rPr lang="en-US" sz="1200" dirty="0" err="1" smtClean="0"/>
              <a:t>sustentacular</a:t>
            </a:r>
            <a:r>
              <a:rPr lang="en-US" sz="1200" dirty="0" smtClean="0"/>
              <a:t> (</a:t>
            </a:r>
            <a:r>
              <a:rPr lang="en-US" sz="1200" dirty="0" err="1" smtClean="0"/>
              <a:t>Sertoli</a:t>
            </a:r>
            <a:r>
              <a:rPr lang="en-US" sz="1200" dirty="0" smtClean="0"/>
              <a:t>) cells.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200" dirty="0" smtClean="0"/>
              <a:t>Since sperm production continues throughout adult life and  at the peak, 100-200 million sperm can be produced daily, the </a:t>
            </a:r>
            <a:r>
              <a:rPr lang="en-US" sz="1200" dirty="0" err="1" smtClean="0"/>
              <a:t>spermatogonia</a:t>
            </a:r>
            <a:r>
              <a:rPr lang="en-US" sz="1200" dirty="0" smtClean="0"/>
              <a:t> are constantly renewed.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200" dirty="0" smtClean="0"/>
              <a:t>The first step in spermatogenesis is a mitotic division of the </a:t>
            </a:r>
            <a:r>
              <a:rPr lang="en-US" sz="1200" dirty="0" err="1" smtClean="0"/>
              <a:t>spermatogonium</a:t>
            </a:r>
            <a:r>
              <a:rPr lang="en-US" sz="1200" dirty="0" smtClean="0"/>
              <a:t>.  One of the daughter cells remains, to replace the original </a:t>
            </a:r>
            <a:r>
              <a:rPr lang="en-US" sz="1200" dirty="0" err="1" smtClean="0"/>
              <a:t>spermatogonium</a:t>
            </a:r>
            <a:r>
              <a:rPr lang="en-US" sz="1200" dirty="0" smtClean="0"/>
              <a:t>, while the other cell (now called a primary spermatocyte) undergoes meiosis. 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11C178-C9B4-478B-BA46-0B6CF32C788E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90390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46B53-8BD4-4372-BC28-0CC35F6A5077}" type="datetimeFigureOut">
              <a:rPr lang="en-CA" smtClean="0"/>
              <a:t>2018-06-05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CCF0-0455-46C4-B6FF-7924F571117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05190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46B53-8BD4-4372-BC28-0CC35F6A5077}" type="datetimeFigureOut">
              <a:rPr lang="en-CA" smtClean="0"/>
              <a:t>2018-06-05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CCF0-0455-46C4-B6FF-7924F571117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16300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46B53-8BD4-4372-BC28-0CC35F6A5077}" type="datetimeFigureOut">
              <a:rPr lang="en-CA" smtClean="0"/>
              <a:t>2018-06-05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CCF0-0455-46C4-B6FF-7924F571117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71473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46B53-8BD4-4372-BC28-0CC35F6A5077}" type="datetimeFigureOut">
              <a:rPr lang="en-CA" smtClean="0"/>
              <a:t>2018-06-05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CCF0-0455-46C4-B6FF-7924F571117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9317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46B53-8BD4-4372-BC28-0CC35F6A5077}" type="datetimeFigureOut">
              <a:rPr lang="en-CA" smtClean="0"/>
              <a:t>2018-06-05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CCF0-0455-46C4-B6FF-7924F571117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2907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46B53-8BD4-4372-BC28-0CC35F6A5077}" type="datetimeFigureOut">
              <a:rPr lang="en-CA" smtClean="0"/>
              <a:t>2018-06-05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CCF0-0455-46C4-B6FF-7924F571117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12405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46B53-8BD4-4372-BC28-0CC35F6A5077}" type="datetimeFigureOut">
              <a:rPr lang="en-CA" smtClean="0"/>
              <a:t>2018-06-05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CCF0-0455-46C4-B6FF-7924F571117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37999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46B53-8BD4-4372-BC28-0CC35F6A5077}" type="datetimeFigureOut">
              <a:rPr lang="en-CA" smtClean="0"/>
              <a:t>2018-06-05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CCF0-0455-46C4-B6FF-7924F571117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24347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46B53-8BD4-4372-BC28-0CC35F6A5077}" type="datetimeFigureOut">
              <a:rPr lang="en-CA" smtClean="0"/>
              <a:t>2018-06-05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CCF0-0455-46C4-B6FF-7924F571117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5419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46B53-8BD4-4372-BC28-0CC35F6A5077}" type="datetimeFigureOut">
              <a:rPr lang="en-CA" smtClean="0"/>
              <a:t>2018-06-05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CCF0-0455-46C4-B6FF-7924F571117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10595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46B53-8BD4-4372-BC28-0CC35F6A5077}" type="datetimeFigureOut">
              <a:rPr lang="en-CA" smtClean="0"/>
              <a:t>2018-06-05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CCF0-0455-46C4-B6FF-7924F571117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19702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46B53-8BD4-4372-BC28-0CC35F6A5077}" type="datetimeFigureOut">
              <a:rPr lang="en-CA" smtClean="0"/>
              <a:t>2018-06-05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8CCF0-0455-46C4-B6FF-7924F571117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78195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highered.mheducation.com/sites/dl/free/0072421975/196644/spermatogenesis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ohnwiley.net.au/highered/interactions/media/Continuity/content/Continuity/c2a/bot.htm" TargetMode="External"/><Relationship Id="rId2" Type="http://schemas.openxmlformats.org/officeDocument/2006/relationships/hyperlink" Target="http://media.pearsoncmg.com/intl/ema/ema_uk_he_wickens_biopsych_2e/07_sexual/activities/7_6_2_01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Student Presentations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30333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Learning Intentions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 can explain the stages of </a:t>
            </a:r>
            <a:r>
              <a:rPr lang="en-CA" dirty="0" smtClean="0"/>
              <a:t>Spermatogenesis </a:t>
            </a:r>
            <a:endParaRPr lang="en-CA" dirty="0" smtClean="0"/>
          </a:p>
          <a:p>
            <a:r>
              <a:rPr lang="en-CA" dirty="0" smtClean="0"/>
              <a:t>I can identify the main structures of a sperm cell </a:t>
            </a:r>
          </a:p>
          <a:p>
            <a:r>
              <a:rPr lang="en-CA" dirty="0" smtClean="0"/>
              <a:t>I can identify the secretion and function of the seminal vesicles, prostate, and bulbourethral (Cowper's) gland</a:t>
            </a:r>
          </a:p>
          <a:p>
            <a:r>
              <a:rPr lang="en-CA" dirty="0" smtClean="0"/>
              <a:t>I can describe hormone regulation in the male reproductive system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15585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000" dirty="0" smtClean="0"/>
              <a:t>Spermatogenesis </a:t>
            </a:r>
            <a:endParaRPr lang="en-CA" sz="4000" dirty="0"/>
          </a:p>
        </p:txBody>
      </p:sp>
      <p:pic>
        <p:nvPicPr>
          <p:cNvPr id="4" name="Content Placeholder 3" descr="FG28_04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83188" y="1108699"/>
            <a:ext cx="6172200" cy="4631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The scrotum helps regulate the temperature of the testes by holding them closer or further away from the body.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Spermatogenesis is the production of sperm, or spermatozoa, the male gamete. 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1651321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Spermatogenesis 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400" dirty="0" smtClean="0"/>
              <a:t>The first step in spermatogenesis is a mitotic  division of the </a:t>
            </a:r>
            <a:r>
              <a:rPr lang="en-CA" sz="2400" dirty="0" err="1" smtClean="0"/>
              <a:t>spermatogonium</a:t>
            </a:r>
            <a:r>
              <a:rPr lang="en-CA" sz="2400" dirty="0" smtClean="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One of the daughter cells remains, to replace the original </a:t>
            </a:r>
            <a:r>
              <a:rPr lang="en-US" sz="2400" dirty="0" err="1"/>
              <a:t>spermatogonium</a:t>
            </a:r>
            <a:r>
              <a:rPr lang="en-US" sz="2400" dirty="0"/>
              <a:t>, while the other cell (now called a primary spermatocyte) undergoes meiosis. </a:t>
            </a:r>
          </a:p>
        </p:txBody>
      </p:sp>
      <p:pic>
        <p:nvPicPr>
          <p:cNvPr id="5" name="Content Placeholder 4" descr="FG28_05c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3188" y="1108699"/>
            <a:ext cx="6172200" cy="4631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8282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Spermatogenesis </a:t>
            </a:r>
            <a:endParaRPr lang="en-CA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>
                <a:hlinkClick r:id="rId2"/>
              </a:rPr>
              <a:t>http://highered.mheducation.com/sites/dl/free/0072421975/196644/spermatogenesis.html</a:t>
            </a:r>
            <a:r>
              <a:rPr lang="en-CA" dirty="0" smtClean="0"/>
              <a:t>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75563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Structure of Sperm </a:t>
            </a:r>
            <a:endParaRPr lang="en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98962" y="1825625"/>
            <a:ext cx="7194075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407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Contents of Semen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017588"/>
          </a:xfrm>
        </p:spPr>
        <p:txBody>
          <a:bodyPr/>
          <a:lstStyle/>
          <a:p>
            <a:r>
              <a:rPr lang="en-CA" dirty="0" smtClean="0"/>
              <a:t>Sperm leave the male during ejaculation in a fluid called semen which controls pH, nutrient levels, and hormone levels. </a:t>
            </a:r>
            <a:endParaRPr lang="en-C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0205247"/>
              </p:ext>
            </p:extLst>
          </p:nvPr>
        </p:nvGraphicFramePr>
        <p:xfrm>
          <a:off x="1346994" y="2843213"/>
          <a:ext cx="9498012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6004">
                  <a:extLst>
                    <a:ext uri="{9D8B030D-6E8A-4147-A177-3AD203B41FA5}">
                      <a16:colId xmlns:a16="http://schemas.microsoft.com/office/drawing/2014/main" val="754813894"/>
                    </a:ext>
                  </a:extLst>
                </a:gridCol>
                <a:gridCol w="3166004">
                  <a:extLst>
                    <a:ext uri="{9D8B030D-6E8A-4147-A177-3AD203B41FA5}">
                      <a16:colId xmlns:a16="http://schemas.microsoft.com/office/drawing/2014/main" val="2330876308"/>
                    </a:ext>
                  </a:extLst>
                </a:gridCol>
                <a:gridCol w="3166004">
                  <a:extLst>
                    <a:ext uri="{9D8B030D-6E8A-4147-A177-3AD203B41FA5}">
                      <a16:colId xmlns:a16="http://schemas.microsoft.com/office/drawing/2014/main" val="3668770031"/>
                    </a:ext>
                  </a:extLst>
                </a:gridCol>
              </a:tblGrid>
              <a:tr h="488315">
                <a:tc>
                  <a:txBody>
                    <a:bodyPr/>
                    <a:lstStyle/>
                    <a:p>
                      <a:r>
                        <a:rPr lang="en-CA" sz="3600" dirty="0" smtClean="0"/>
                        <a:t>Gland </a:t>
                      </a:r>
                      <a:endParaRPr lang="en-CA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3600" dirty="0" smtClean="0"/>
                        <a:t>Secretion</a:t>
                      </a:r>
                      <a:endParaRPr lang="en-CA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3600" dirty="0" smtClean="0"/>
                        <a:t>Function </a:t>
                      </a:r>
                      <a:endParaRPr lang="en-CA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5711834"/>
                  </a:ext>
                </a:extLst>
              </a:tr>
              <a:tr h="941239">
                <a:tc>
                  <a:txBody>
                    <a:bodyPr/>
                    <a:lstStyle/>
                    <a:p>
                      <a:r>
                        <a:rPr lang="en-CA" sz="3200" dirty="0" smtClean="0"/>
                        <a:t>Seminal Vesicles </a:t>
                      </a:r>
                      <a:endParaRPr lang="en-C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3200" dirty="0" smtClean="0"/>
                        <a:t>Fructose/ nutrients </a:t>
                      </a:r>
                      <a:endParaRPr lang="en-C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3200" dirty="0" smtClean="0"/>
                        <a:t>Energy source </a:t>
                      </a:r>
                      <a:endParaRPr lang="en-CA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8352728"/>
                  </a:ext>
                </a:extLst>
              </a:tr>
              <a:tr h="941239">
                <a:tc>
                  <a:txBody>
                    <a:bodyPr/>
                    <a:lstStyle/>
                    <a:p>
                      <a:r>
                        <a:rPr lang="en-CA" sz="3200" dirty="0" smtClean="0"/>
                        <a:t>Prostate</a:t>
                      </a:r>
                      <a:endParaRPr lang="en-C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3200" dirty="0" smtClean="0"/>
                        <a:t>Basic fluid</a:t>
                      </a:r>
                      <a:endParaRPr lang="en-C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3200" dirty="0" smtClean="0"/>
                        <a:t>Increase pH</a:t>
                      </a:r>
                      <a:r>
                        <a:rPr lang="en-CA" sz="3200" baseline="0" dirty="0" smtClean="0"/>
                        <a:t> of semen </a:t>
                      </a:r>
                      <a:endParaRPr lang="en-CA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3530514"/>
                  </a:ext>
                </a:extLst>
              </a:tr>
              <a:tr h="941239">
                <a:tc>
                  <a:txBody>
                    <a:bodyPr/>
                    <a:lstStyle/>
                    <a:p>
                      <a:r>
                        <a:rPr lang="en-CA" sz="3200" dirty="0" smtClean="0"/>
                        <a:t>Bulbourethral (Cowper’s)</a:t>
                      </a:r>
                      <a:r>
                        <a:rPr lang="en-CA" sz="3200" baseline="0" dirty="0" smtClean="0"/>
                        <a:t> Gland</a:t>
                      </a:r>
                      <a:endParaRPr lang="en-C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3200" dirty="0" smtClean="0"/>
                        <a:t>Viscous</a:t>
                      </a:r>
                      <a:r>
                        <a:rPr lang="en-CA" sz="3200" baseline="0" dirty="0" smtClean="0"/>
                        <a:t> fluid</a:t>
                      </a:r>
                      <a:endParaRPr lang="en-C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3200" dirty="0" smtClean="0"/>
                        <a:t>Increase</a:t>
                      </a:r>
                      <a:r>
                        <a:rPr lang="en-CA" sz="3200" baseline="0" dirty="0" smtClean="0"/>
                        <a:t> thickness </a:t>
                      </a:r>
                      <a:endParaRPr lang="en-CA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99381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4614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2590800" cy="4164013"/>
          </a:xfrm>
        </p:spPr>
        <p:txBody>
          <a:bodyPr>
            <a:normAutofit/>
          </a:bodyPr>
          <a:lstStyle/>
          <a:p>
            <a:r>
              <a:rPr lang="en-CA" sz="3200" dirty="0" smtClean="0"/>
              <a:t>Hormone Regulation </a:t>
            </a:r>
            <a:endParaRPr lang="en-CA" sz="3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29000" y="166180"/>
            <a:ext cx="7872412" cy="6580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7965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Learning Task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1. Complete Female and Male Hormone Comparison Sheet </a:t>
            </a:r>
            <a:endParaRPr lang="en-CA" dirty="0"/>
          </a:p>
          <a:p>
            <a:pPr marL="0" indent="0">
              <a:buNone/>
            </a:pPr>
            <a:r>
              <a:rPr lang="en-CA" dirty="0" smtClean="0"/>
              <a:t>2. Study for Test on June 12</a:t>
            </a:r>
            <a:r>
              <a:rPr lang="en-CA" baseline="30000" dirty="0" smtClean="0"/>
              <a:t>th</a:t>
            </a:r>
            <a:r>
              <a:rPr lang="en-CA" dirty="0" smtClean="0"/>
              <a:t> 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 smtClean="0"/>
              <a:t>Need some practice: Check These Out </a:t>
            </a:r>
          </a:p>
          <a:p>
            <a:pPr marL="0" indent="0">
              <a:buNone/>
            </a:pPr>
            <a:r>
              <a:rPr lang="en-CA" dirty="0" smtClean="0">
                <a:hlinkClick r:id="rId2"/>
              </a:rPr>
              <a:t>http://media.pearsoncmg.com/intl/ema/ema_uk_he_wickens_biopsych_2e/07_sexual/activities/7_6_2_01.htm</a:t>
            </a:r>
            <a:r>
              <a:rPr lang="en-CA" dirty="0" smtClean="0"/>
              <a:t> </a:t>
            </a:r>
          </a:p>
          <a:p>
            <a:pPr marL="0" indent="0">
              <a:buNone/>
            </a:pPr>
            <a:r>
              <a:rPr lang="en-CA" dirty="0" smtClean="0">
                <a:hlinkClick r:id="rId3"/>
              </a:rPr>
              <a:t>http://www.johnwiley.net.au/highered/interactions/media/Continuity/content/Continuity/c2a/bot.htm</a:t>
            </a:r>
            <a:r>
              <a:rPr lang="en-CA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65694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323</Words>
  <Application>Microsoft Office PowerPoint</Application>
  <PresentationFormat>Widescreen</PresentationFormat>
  <Paragraphs>42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Student Presentations </vt:lpstr>
      <vt:lpstr>Learning Intentions </vt:lpstr>
      <vt:lpstr>Spermatogenesis </vt:lpstr>
      <vt:lpstr>Spermatogenesis </vt:lpstr>
      <vt:lpstr>Spermatogenesis </vt:lpstr>
      <vt:lpstr>Structure of Sperm </vt:lpstr>
      <vt:lpstr>Contents of Semen </vt:lpstr>
      <vt:lpstr>Hormone Regulation </vt:lpstr>
      <vt:lpstr>Learning Task </vt:lpstr>
    </vt:vector>
  </TitlesOfParts>
  <Company>Burnaby School District 41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test</dc:creator>
  <cp:lastModifiedBy>test</cp:lastModifiedBy>
  <cp:revision>9</cp:revision>
  <dcterms:created xsi:type="dcterms:W3CDTF">2018-06-06T02:19:36Z</dcterms:created>
  <dcterms:modified xsi:type="dcterms:W3CDTF">2018-06-06T03:14:25Z</dcterms:modified>
</cp:coreProperties>
</file>